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71" r:id="rId4"/>
    <p:sldId id="279" r:id="rId5"/>
    <p:sldId id="280" r:id="rId6"/>
    <p:sldId id="281" r:id="rId7"/>
    <p:sldId id="282" r:id="rId8"/>
    <p:sldId id="283" r:id="rId9"/>
    <p:sldId id="284" r:id="rId10"/>
    <p:sldId id="273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74" r:id="rId24"/>
    <p:sldId id="297" r:id="rId25"/>
    <p:sldId id="356" r:id="rId26"/>
    <p:sldId id="298" r:id="rId27"/>
    <p:sldId id="299" r:id="rId28"/>
    <p:sldId id="300" r:id="rId29"/>
    <p:sldId id="301" r:id="rId30"/>
    <p:sldId id="304" r:id="rId31"/>
    <p:sldId id="302" r:id="rId32"/>
    <p:sldId id="303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275" r:id="rId44"/>
    <p:sldId id="315" r:id="rId45"/>
    <p:sldId id="316" r:id="rId46"/>
    <p:sldId id="317" r:id="rId47"/>
    <p:sldId id="319" r:id="rId48"/>
    <p:sldId id="320" r:id="rId49"/>
    <p:sldId id="318" r:id="rId50"/>
    <p:sldId id="321" r:id="rId51"/>
    <p:sldId id="322" r:id="rId52"/>
    <p:sldId id="323" r:id="rId53"/>
    <p:sldId id="326" r:id="rId54"/>
    <p:sldId id="324" r:id="rId55"/>
    <p:sldId id="325" r:id="rId56"/>
    <p:sldId id="276" r:id="rId57"/>
    <p:sldId id="328" r:id="rId58"/>
    <p:sldId id="329" r:id="rId59"/>
    <p:sldId id="330" r:id="rId60"/>
    <p:sldId id="333" r:id="rId61"/>
    <p:sldId id="335" r:id="rId62"/>
    <p:sldId id="331" r:id="rId63"/>
    <p:sldId id="334" r:id="rId64"/>
    <p:sldId id="332" r:id="rId65"/>
    <p:sldId id="277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7" r:id="rId77"/>
    <p:sldId id="278" r:id="rId78"/>
    <p:sldId id="348" r:id="rId79"/>
    <p:sldId id="349" r:id="rId80"/>
    <p:sldId id="350" r:id="rId81"/>
    <p:sldId id="351" r:id="rId82"/>
    <p:sldId id="352" r:id="rId83"/>
    <p:sldId id="354" r:id="rId84"/>
    <p:sldId id="353" r:id="rId85"/>
    <p:sldId id="355" r:id="rId86"/>
    <p:sldId id="272" r:id="rId8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A5015D5-F2CE-4180-A3E5-B4F16B54A345}">
          <p14:sldIdLst>
            <p14:sldId id="256"/>
            <p14:sldId id="267"/>
          </p14:sldIdLst>
        </p14:section>
        <p14:section name="Normal flow" id="{DF7A2E29-CE7B-4A46-B984-CB646F3F3ADF}">
          <p14:sldIdLst>
            <p14:sldId id="271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Positioning Elements" id="{4B625A8C-698F-4463-A8F1-6EAEDA537726}">
          <p14:sldIdLst>
            <p14:sldId id="273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Floating Elements" id="{BF0DE896-0D7F-40D5-A1E6-7967B605AA71}">
          <p14:sldIdLst>
            <p14:sldId id="274"/>
            <p14:sldId id="297"/>
            <p14:sldId id="356"/>
            <p14:sldId id="298"/>
            <p14:sldId id="299"/>
            <p14:sldId id="300"/>
            <p14:sldId id="301"/>
            <p14:sldId id="304"/>
            <p14:sldId id="302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constructing miluticolumn layouts" id="{49E98BA3-483C-42E9-A885-D33AB4342F54}">
          <p14:sldIdLst>
            <p14:sldId id="275"/>
            <p14:sldId id="315"/>
            <p14:sldId id="316"/>
            <p14:sldId id="317"/>
            <p14:sldId id="319"/>
            <p14:sldId id="320"/>
            <p14:sldId id="318"/>
            <p14:sldId id="321"/>
            <p14:sldId id="322"/>
            <p14:sldId id="323"/>
            <p14:sldId id="326"/>
            <p14:sldId id="324"/>
            <p14:sldId id="325"/>
          </p14:sldIdLst>
        </p14:section>
        <p14:section name="Approaches to CSS Layout" id="{CC065936-2684-4846-ACD4-348DB10C4D68}">
          <p14:sldIdLst>
            <p14:sldId id="276"/>
            <p14:sldId id="328"/>
            <p14:sldId id="329"/>
            <p14:sldId id="330"/>
            <p14:sldId id="333"/>
            <p14:sldId id="335"/>
            <p14:sldId id="331"/>
            <p14:sldId id="334"/>
            <p14:sldId id="332"/>
          </p14:sldIdLst>
        </p14:section>
        <p14:section name="Responsive Design" id="{4565A2C2-D1D8-44AB-AFA1-FFF81CA44767}">
          <p14:sldIdLst>
            <p14:sldId id="277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7"/>
          </p14:sldIdLst>
        </p14:section>
        <p14:section name="CSS Frameworks" id="{E41F7A71-C05C-487B-9869-B8CE505959D1}">
          <p14:sldIdLst>
            <p14:sldId id="278"/>
            <p14:sldId id="348"/>
            <p14:sldId id="349"/>
            <p14:sldId id="350"/>
            <p14:sldId id="351"/>
            <p14:sldId id="352"/>
            <p14:sldId id="354"/>
            <p14:sldId id="353"/>
            <p14:sldId id="355"/>
          </p14:sldIdLst>
        </p14:section>
        <p14:section name="What You've learned" id="{A3718AAA-101A-4F7D-A71D-F85F2EAD9A0E}">
          <p14:sldIdLst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9598" autoAdjust="0"/>
  </p:normalViewPr>
  <p:slideViewPr>
    <p:cSldViewPr showGuides="1">
      <p:cViewPr>
        <p:scale>
          <a:sx n="94" d="100"/>
          <a:sy n="94" d="100"/>
        </p:scale>
        <p:origin x="-936" y="-72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ueprintcss.org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Advanced CSS: </a:t>
            </a:r>
            <a:r>
              <a:rPr lang="en-US" dirty="0" smtClean="0">
                <a:solidFill>
                  <a:schemeClr val="tx2"/>
                </a:solidFill>
              </a:rPr>
              <a:t>Layout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5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Positioning</a:t>
            </a:r>
            <a:r>
              <a:rPr lang="en-US" dirty="0" smtClean="0"/>
              <a:t> Elements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2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possible to move an item from its regular position in the normal flow,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move </a:t>
            </a:r>
            <a:r>
              <a:rPr lang="en-US" dirty="0"/>
              <a:t>an item outside of the browser viewport so it is not visible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position </a:t>
            </a:r>
            <a:r>
              <a:rPr lang="en-US" dirty="0"/>
              <a:t>it </a:t>
            </a:r>
            <a:r>
              <a:rPr lang="en-US" dirty="0" smtClean="0"/>
              <a:t>so it </a:t>
            </a:r>
            <a:r>
              <a:rPr lang="en-US" dirty="0"/>
              <a:t>is always visible in a fixed position while the rest of the content </a:t>
            </a:r>
            <a:r>
              <a:rPr lang="en-US" dirty="0" smtClean="0"/>
              <a:t>scrolls.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position</a:t>
            </a:r>
            <a:r>
              <a:rPr lang="en-US" dirty="0"/>
              <a:t> property is used to specify the type of positioning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Move it a little left…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66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90600" y="1676400"/>
          <a:ext cx="6400800" cy="3429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80800"/>
                <a:gridCol w="5320000"/>
              </a:tblGrid>
              <a:tr h="51107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 smtClean="0"/>
                        <a:t>Value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8286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 smtClean="0"/>
                        <a:t>absolute</a:t>
                      </a:r>
                      <a:endParaRPr lang="en-CA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/>
                        <a:t>The </a:t>
                      </a:r>
                      <a:r>
                        <a:rPr lang="en-US" sz="1400" dirty="0"/>
                        <a:t>element is removed from normal flow and positioned in relation to its nearest positioned ancestor.</a:t>
                      </a:r>
                      <a:endParaRPr lang="en-CA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8286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fixed</a:t>
                      </a:r>
                      <a:endParaRPr lang="en-CA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/>
                        <a:t>The element is fixed in a specific position in the window even when the document is scrolled.</a:t>
                      </a:r>
                      <a:endParaRPr lang="en-CA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610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relative</a:t>
                      </a:r>
                      <a:endParaRPr lang="en-CA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/>
                        <a:t>The element is moved relative to where it would be in the normal flow. </a:t>
                      </a:r>
                      <a:endParaRPr lang="en-CA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610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static</a:t>
                      </a:r>
                      <a:endParaRPr lang="en-CA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/>
                        <a:t>The element is positioned according to the normal flow. This is the default.</a:t>
                      </a:r>
                      <a:endParaRPr lang="en-CA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457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="1" dirty="0"/>
              <a:t>relative positioning </a:t>
            </a:r>
            <a:r>
              <a:rPr lang="en-US" dirty="0"/>
              <a:t>an element is displaced out of its normal flow position </a:t>
            </a:r>
            <a:r>
              <a:rPr lang="en-US" dirty="0" smtClean="0"/>
              <a:t>and moved </a:t>
            </a:r>
            <a:r>
              <a:rPr lang="en-US" dirty="0"/>
              <a:t>relative to where it would have been </a:t>
            </a:r>
            <a:r>
              <a:rPr lang="en-US" dirty="0" smtClean="0"/>
              <a:t>placed</a:t>
            </a:r>
          </a:p>
          <a:p>
            <a:r>
              <a:rPr lang="en-US" dirty="0"/>
              <a:t>The other content around the relatively positioned </a:t>
            </a:r>
            <a:r>
              <a:rPr lang="en-US" dirty="0" smtClean="0"/>
              <a:t>element “</a:t>
            </a:r>
            <a:r>
              <a:rPr lang="en-US" dirty="0"/>
              <a:t>remembers” the element’s old position in the flow; thus the space the element </a:t>
            </a:r>
            <a:r>
              <a:rPr lang="en-US" dirty="0" smtClean="0"/>
              <a:t>would have </a:t>
            </a:r>
            <a:r>
              <a:rPr lang="en-US" dirty="0"/>
              <a:t>occupied is preserved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Relative to 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5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Relatively simple Example</a:t>
            </a:r>
            <a:endParaRPr lang="en-US" dirty="0"/>
          </a:p>
        </p:txBody>
      </p:sp>
      <p:pic>
        <p:nvPicPr>
          <p:cNvPr id="6" name="Content Placeholder 5" descr="407150500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0" r="-18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9166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Absolutely!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When </a:t>
            </a:r>
            <a:r>
              <a:rPr lang="en-US" sz="2800" dirty="0"/>
              <a:t>an element is positioned absolutely, it is removed completely from </a:t>
            </a:r>
            <a:r>
              <a:rPr lang="en-US" sz="2800" dirty="0" smtClean="0"/>
              <a:t>normal flow.</a:t>
            </a:r>
            <a:r>
              <a:rPr lang="en-US" sz="2800" dirty="0"/>
              <a:t> </a:t>
            </a:r>
          </a:p>
          <a:p>
            <a:r>
              <a:rPr lang="en-US" sz="2800" dirty="0" smtClean="0"/>
              <a:t>Unlike </a:t>
            </a:r>
            <a:r>
              <a:rPr lang="en-US" sz="2800" dirty="0"/>
              <a:t>with relative positioning, space is not left for the moved element</a:t>
            </a:r>
            <a:r>
              <a:rPr lang="en-US" sz="2800" dirty="0" smtClean="0"/>
              <a:t>, as </a:t>
            </a:r>
            <a:r>
              <a:rPr lang="en-US" sz="2800" dirty="0"/>
              <a:t>it is no longer in the normal </a:t>
            </a:r>
            <a:r>
              <a:rPr lang="en-US" sz="2800" dirty="0" smtClean="0"/>
              <a:t>flow.</a:t>
            </a:r>
          </a:p>
          <a:p>
            <a:r>
              <a:rPr lang="en-US" sz="2800" b="1" dirty="0"/>
              <a:t>absolute positioning </a:t>
            </a:r>
            <a:r>
              <a:rPr lang="en-US" sz="2800" dirty="0"/>
              <a:t>can get confusing</a:t>
            </a:r>
            <a:endParaRPr lang="en-US" sz="2800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24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Absolutely great example</a:t>
            </a:r>
            <a:endParaRPr lang="en-US" dirty="0"/>
          </a:p>
        </p:txBody>
      </p:sp>
      <p:pic>
        <p:nvPicPr>
          <p:cNvPr id="6" name="Content Placeholder 5" descr="407150500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2" r="-33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7405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Absolutely relative?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moved </a:t>
            </a:r>
            <a:r>
              <a:rPr lang="en-US" dirty="0"/>
              <a:t>element via absolute position is actually positioned relative to its </a:t>
            </a:r>
            <a:r>
              <a:rPr lang="en-US" dirty="0" smtClean="0"/>
              <a:t>nearest </a:t>
            </a:r>
            <a:r>
              <a:rPr lang="en-US" b="1" dirty="0" smtClean="0"/>
              <a:t>positioned </a:t>
            </a:r>
            <a:r>
              <a:rPr lang="en-US" dirty="0"/>
              <a:t>ancestor container</a:t>
            </a:r>
          </a:p>
        </p:txBody>
      </p:sp>
    </p:spTree>
    <p:extLst>
      <p:ext uri="{BB962C8B-B14F-4D97-AF65-F5344CB8AC3E}">
        <p14:creationId xmlns:p14="http://schemas.microsoft.com/office/powerpoint/2010/main" val="346382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Content Placeholder 5" descr="4071505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8" r="-40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504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Z-Index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So, like the last topic?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overlapping elements</a:t>
            </a:r>
            <a:r>
              <a:rPr lang="en-US" dirty="0"/>
              <a:t> </a:t>
            </a:r>
            <a:r>
              <a:rPr lang="en-US" dirty="0" smtClean="0"/>
              <a:t>items closest to the viewer </a:t>
            </a:r>
            <a:r>
              <a:rPr lang="en-US" dirty="0"/>
              <a:t>(and thus on the top) have a larger</a:t>
            </a:r>
            <a:r>
              <a:rPr lang="en-US" sz="3600" dirty="0"/>
              <a:t> </a:t>
            </a:r>
            <a:r>
              <a:rPr lang="en-US" b="1" dirty="0"/>
              <a:t>z-index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only positioned elements will make use of their z-</a:t>
            </a:r>
            <a:r>
              <a:rPr lang="en-US" dirty="0" smtClean="0"/>
              <a:t>index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simply </a:t>
            </a:r>
            <a:r>
              <a:rPr lang="en-US" dirty="0"/>
              <a:t>setting the z-index value of elements will </a:t>
            </a:r>
            <a:r>
              <a:rPr lang="en-US" dirty="0" smtClean="0"/>
              <a:t>not necessarily </a:t>
            </a:r>
            <a:r>
              <a:rPr lang="en-US" dirty="0"/>
              <a:t>move them on top or behind other items.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40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Normal Flow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Positioning</a:t>
            </a:r>
          </a:p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Floating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Elements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Multicolumn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Layouts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Approaches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to CSS Layout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Responsive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Design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906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906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2600" y="541020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CSS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Frameworks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Z-index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" name="Content Placeholder 6" descr="4071505007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4" t="-404" r="-12987" b="53689"/>
          <a:stretch/>
        </p:blipFill>
        <p:spPr>
          <a:xfrm>
            <a:off x="729629" y="1540137"/>
            <a:ext cx="6737971" cy="4712317"/>
          </a:xfrm>
        </p:spPr>
      </p:pic>
    </p:spTree>
    <p:extLst>
      <p:ext uri="{BB962C8B-B14F-4D97-AF65-F5344CB8AC3E}">
        <p14:creationId xmlns:p14="http://schemas.microsoft.com/office/powerpoint/2010/main" val="2440373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Z-index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Content Placeholder 4" descr="4071505007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5" t="47159" r="-3293" b="-1779"/>
          <a:stretch/>
        </p:blipFill>
        <p:spPr>
          <a:xfrm>
            <a:off x="838200" y="1143000"/>
            <a:ext cx="6096000" cy="5451727"/>
          </a:xfrm>
        </p:spPr>
      </p:pic>
    </p:spTree>
    <p:extLst>
      <p:ext uri="{BB962C8B-B14F-4D97-AF65-F5344CB8AC3E}">
        <p14:creationId xmlns:p14="http://schemas.microsoft.com/office/powerpoint/2010/main" val="443849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Position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3581400" cy="4525963"/>
          </a:xfrm>
        </p:spPr>
        <p:txBody>
          <a:bodyPr/>
          <a:lstStyle/>
          <a:p>
            <a:r>
              <a:rPr lang="en-US" dirty="0"/>
              <a:t>Elements with </a:t>
            </a:r>
            <a:r>
              <a:rPr lang="en-US" b="1" dirty="0"/>
              <a:t>fixed positioning </a:t>
            </a:r>
            <a:r>
              <a:rPr lang="en-US" dirty="0"/>
              <a:t>do not move when the </a:t>
            </a:r>
            <a:r>
              <a:rPr lang="en-US" dirty="0" smtClean="0"/>
              <a:t>user scrolls </a:t>
            </a:r>
            <a:r>
              <a:rPr lang="en-US" dirty="0"/>
              <a:t>up or down the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Place your annoying ads here</a:t>
            </a:r>
            <a:endParaRPr lang="en-US" dirty="0"/>
          </a:p>
        </p:txBody>
      </p:sp>
      <p:pic>
        <p:nvPicPr>
          <p:cNvPr id="5" name="Picture 4" descr="4071505008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05000"/>
            <a:ext cx="5799627" cy="45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7082"/>
                </a:solidFill>
              </a:rPr>
              <a:t>Floating</a:t>
            </a:r>
            <a:r>
              <a:rPr lang="en-US" dirty="0" smtClean="0"/>
              <a:t> elements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3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It is possible to displace an element out of its position in the normal flow via </a:t>
            </a:r>
            <a:r>
              <a:rPr lang="en-US" dirty="0" smtClean="0"/>
              <a:t>the CSS </a:t>
            </a:r>
            <a:r>
              <a:rPr lang="en-US" dirty="0"/>
              <a:t>float </a:t>
            </a:r>
            <a:r>
              <a:rPr lang="en-US" b="1" dirty="0" smtClean="0"/>
              <a:t>property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An element can be floated to the </a:t>
            </a:r>
            <a:r>
              <a:rPr lang="en-US" b="1" dirty="0"/>
              <a:t>left</a:t>
            </a:r>
            <a:r>
              <a:rPr lang="en-US" dirty="0"/>
              <a:t> or floated to the </a:t>
            </a:r>
            <a:r>
              <a:rPr lang="en-US" b="1" dirty="0" smtClean="0"/>
              <a:t>right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When </a:t>
            </a:r>
            <a:r>
              <a:rPr lang="en-US" dirty="0"/>
              <a:t>an item is floated, it is moved all the way to the far left or far right of </a:t>
            </a:r>
            <a:r>
              <a:rPr lang="en-US" dirty="0" smtClean="0"/>
              <a:t>its containing </a:t>
            </a:r>
            <a:r>
              <a:rPr lang="en-US" dirty="0"/>
              <a:t>block and the rest of the content is “re-flowed” around the floated element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2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1752600"/>
          <a:ext cx="7315200" cy="32766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35200"/>
                <a:gridCol w="6080000"/>
              </a:tblGrid>
              <a:tr h="49457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600" dirty="0" smtClean="0"/>
                        <a:t>Value</a:t>
                      </a:r>
                      <a:endParaRPr lang="en-CA" sz="16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600" dirty="0"/>
                        <a:t>Description</a:t>
                      </a:r>
                      <a:endParaRPr lang="en-CA" sz="16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457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 smtClean="0"/>
                        <a:t>left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200" dirty="0" smtClean="0"/>
                        <a:t>The </a:t>
                      </a:r>
                      <a:r>
                        <a:rPr lang="en-US" sz="1200" dirty="0"/>
                        <a:t>left-hand edge of the element cannot be adjacent to another element.</a:t>
                      </a:r>
                      <a:endParaRPr lang="en-CA" sz="12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9644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right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200" dirty="0"/>
                        <a:t>The right-hand edge of the element cannot be adjacent to another element.</a:t>
                      </a:r>
                      <a:endParaRPr lang="en-CA" sz="12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9644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both</a:t>
                      </a:r>
                      <a:endParaRPr lang="en-CA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200" dirty="0"/>
                        <a:t>Both the left-hand and right-hand edges of the element cannot be adjacent to another element.</a:t>
                      </a:r>
                      <a:endParaRPr lang="en-CA" sz="12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457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none</a:t>
                      </a:r>
                      <a:endParaRPr lang="en-CA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200" dirty="0"/>
                        <a:t>The element can be adjacent to other elements.</a:t>
                      </a:r>
                      <a:endParaRPr lang="en-CA" sz="12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 floating</a:t>
            </a:r>
            <a:endParaRPr lang="en-US" dirty="0"/>
          </a:p>
        </p:txBody>
      </p:sp>
      <p:pic>
        <p:nvPicPr>
          <p:cNvPr id="6" name="Content Placeholder 5" descr="407150500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95" r="-20895"/>
          <a:stretch>
            <a:fillRect/>
          </a:stretch>
        </p:blipFill>
        <p:spPr>
          <a:xfrm>
            <a:off x="483341" y="1219200"/>
            <a:ext cx="7435792" cy="5257799"/>
          </a:xfrm>
        </p:spPr>
      </p:pic>
    </p:spTree>
    <p:extLst>
      <p:ext uri="{BB962C8B-B14F-4D97-AF65-F5344CB8AC3E}">
        <p14:creationId xmlns:p14="http://schemas.microsoft.com/office/powerpoint/2010/main" val="1880793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that a floated block-level element must have a width </a:t>
            </a:r>
            <a:r>
              <a:rPr lang="en-US" dirty="0" smtClean="0"/>
              <a:t>specified,</a:t>
            </a:r>
            <a:r>
              <a:rPr lang="en-US" dirty="0"/>
              <a:t> if you </a:t>
            </a:r>
            <a:r>
              <a:rPr lang="en-US" dirty="0" smtClean="0"/>
              <a:t>do not</a:t>
            </a:r>
            <a:r>
              <a:rPr lang="en-US" dirty="0"/>
              <a:t>, then the width will be set to auto, which will mean it implicitly fills the </a:t>
            </a:r>
            <a:r>
              <a:rPr lang="en-US" dirty="0" smtClean="0"/>
              <a:t>entire width </a:t>
            </a:r>
            <a:r>
              <a:rPr lang="en-US" dirty="0"/>
              <a:t>of the containing block, and there thus will be no room available to </a:t>
            </a:r>
            <a:r>
              <a:rPr lang="en-US" dirty="0" smtClean="0"/>
              <a:t>flow content </a:t>
            </a:r>
            <a:r>
              <a:rPr lang="en-US" dirty="0"/>
              <a:t>around the floated item.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34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within a container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6400800" cy="4525963"/>
          </a:xfrm>
        </p:spPr>
        <p:txBody>
          <a:bodyPr/>
          <a:lstStyle/>
          <a:p>
            <a:r>
              <a:rPr lang="en-US" dirty="0"/>
              <a:t>It should be reiterated that a floated item moves to the left or right of its </a:t>
            </a:r>
            <a:r>
              <a:rPr lang="en-US" dirty="0" smtClean="0"/>
              <a:t>container (</a:t>
            </a:r>
            <a:r>
              <a:rPr lang="en-US" dirty="0"/>
              <a:t>also called its </a:t>
            </a:r>
            <a:r>
              <a:rPr lang="en-US" b="1" dirty="0"/>
              <a:t>containing block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7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within a container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Content Placeholder 5" descr="407150501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1" r="-244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859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within a container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Zoom</a:t>
            </a:r>
            <a:endParaRPr lang="en-US" dirty="0"/>
          </a:p>
        </p:txBody>
      </p:sp>
      <p:pic>
        <p:nvPicPr>
          <p:cNvPr id="5" name="Content Placeholder 4" descr="407150501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589" b="-585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8904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 Multiple Items side by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float multiple items that are in proximity, each floated </a:t>
            </a:r>
            <a:r>
              <a:rPr lang="en-US" dirty="0" smtClean="0"/>
              <a:t>item in </a:t>
            </a:r>
            <a:r>
              <a:rPr lang="en-US" dirty="0"/>
              <a:t>the container will be nestled up beside the previously floated </a:t>
            </a:r>
            <a:r>
              <a:rPr lang="en-US" dirty="0" smtClean="0"/>
              <a:t>item</a:t>
            </a:r>
          </a:p>
          <a:p>
            <a:r>
              <a:rPr lang="en-US" dirty="0"/>
              <a:t>All other </a:t>
            </a:r>
            <a:r>
              <a:rPr lang="en-US" dirty="0" smtClean="0"/>
              <a:t>content in </a:t>
            </a:r>
            <a:r>
              <a:rPr lang="en-US" dirty="0"/>
              <a:t>the containing block (including other floated elements) will flow around </a:t>
            </a:r>
            <a:r>
              <a:rPr lang="en-US" dirty="0" smtClean="0"/>
              <a:t>all the </a:t>
            </a:r>
            <a:r>
              <a:rPr lang="en-US" dirty="0"/>
              <a:t>floated </a:t>
            </a:r>
            <a:r>
              <a:rPr lang="en-US" dirty="0" smtClean="0"/>
              <a:t>elements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0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Floating side by side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407150501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37" r="-14537"/>
          <a:stretch>
            <a:fillRect/>
          </a:stretch>
        </p:blipFill>
        <p:spPr>
          <a:xfrm>
            <a:off x="418232" y="1295400"/>
            <a:ext cx="7277968" cy="5146203"/>
          </a:xfrm>
        </p:spPr>
      </p:pic>
    </p:spTree>
    <p:extLst>
      <p:ext uri="{BB962C8B-B14F-4D97-AF65-F5344CB8AC3E}">
        <p14:creationId xmlns:p14="http://schemas.microsoft.com/office/powerpoint/2010/main" val="3324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Clear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can stop elements from flowing around a floated </a:t>
            </a:r>
            <a:r>
              <a:rPr lang="en-US" dirty="0" smtClean="0"/>
              <a:t>element by </a:t>
            </a:r>
            <a:r>
              <a:rPr lang="en-US" dirty="0"/>
              <a:t>using the clear </a:t>
            </a:r>
            <a:r>
              <a:rPr lang="en-US" b="1" dirty="0"/>
              <a:t>property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 descr="407150501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38400"/>
            <a:ext cx="7010400" cy="40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55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Containing Floats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6400800" cy="4525963"/>
          </a:xfrm>
        </p:spPr>
        <p:txBody>
          <a:bodyPr/>
          <a:lstStyle/>
          <a:p>
            <a:r>
              <a:rPr lang="en-US" dirty="0"/>
              <a:t>Another problem that can occur with floats is when an element is floated within </a:t>
            </a:r>
            <a:r>
              <a:rPr lang="en-US" dirty="0" smtClean="0"/>
              <a:t>a containing </a:t>
            </a:r>
            <a:r>
              <a:rPr lang="en-US" dirty="0"/>
              <a:t>block that contains </a:t>
            </a:r>
            <a:r>
              <a:rPr lang="en-US" i="1" dirty="0"/>
              <a:t>only </a:t>
            </a:r>
            <a:r>
              <a:rPr lang="en-US" dirty="0"/>
              <a:t>floated content. In such a case, the </a:t>
            </a:r>
            <a:r>
              <a:rPr lang="en-US" dirty="0" smtClean="0"/>
              <a:t>containing block </a:t>
            </a:r>
            <a:r>
              <a:rPr lang="en-US" dirty="0"/>
              <a:t>essentially disappears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5" name="Picture 4" descr="407150501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24200"/>
            <a:ext cx="5257800" cy="3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3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Containing Floats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6400800" cy="4525963"/>
          </a:xfrm>
        </p:spPr>
        <p:txBody>
          <a:bodyPr/>
          <a:lstStyle/>
          <a:p>
            <a:r>
              <a:rPr lang="en-US" dirty="0"/>
              <a:t>One solution would be to float the container as well, but depending on </a:t>
            </a:r>
            <a:r>
              <a:rPr lang="en-US" dirty="0" smtClean="0"/>
              <a:t>the layout </a:t>
            </a:r>
            <a:r>
              <a:rPr lang="en-US" dirty="0"/>
              <a:t>this might not be possible. A better solution would be to use the </a:t>
            </a:r>
            <a:r>
              <a:rPr lang="en-US" b="1" dirty="0" smtClean="0"/>
              <a:t>overflow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6" name="Picture 5" descr="407150501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24200"/>
            <a:ext cx="6858000" cy="33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1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Overlaying and Hiding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the more common design tasks with CSS is to place two elements on top </a:t>
            </a:r>
            <a:r>
              <a:rPr lang="en-US" dirty="0" smtClean="0"/>
              <a:t>of each </a:t>
            </a:r>
            <a:r>
              <a:rPr lang="en-US" dirty="0"/>
              <a:t>other, or to selectively hide and display elements. Positioning is important </a:t>
            </a:r>
            <a:r>
              <a:rPr lang="en-US" dirty="0" smtClean="0"/>
              <a:t>to both </a:t>
            </a:r>
            <a:r>
              <a:rPr lang="en-US" dirty="0"/>
              <a:t>of these tasks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Positioning </a:t>
            </a:r>
            <a:r>
              <a:rPr lang="en-US" dirty="0"/>
              <a:t>is often used for smaller design changes, such as moving items </a:t>
            </a:r>
            <a:r>
              <a:rPr lang="en-US" dirty="0" smtClean="0"/>
              <a:t>relative to </a:t>
            </a:r>
            <a:r>
              <a:rPr lang="en-US" dirty="0"/>
              <a:t>other elements within a </a:t>
            </a:r>
            <a:r>
              <a:rPr lang="en-US" dirty="0" smtClean="0"/>
              <a:t>container</a:t>
            </a:r>
          </a:p>
          <a:p>
            <a:r>
              <a:rPr lang="en-US" dirty="0" smtClean="0"/>
              <a:t>In </a:t>
            </a:r>
            <a:r>
              <a:rPr lang="en-US" dirty="0"/>
              <a:t>such a case, relative positioning is </a:t>
            </a:r>
            <a:r>
              <a:rPr lang="en-US" dirty="0" smtClean="0"/>
              <a:t>used to </a:t>
            </a:r>
            <a:r>
              <a:rPr lang="en-US" dirty="0"/>
              <a:t>create the </a:t>
            </a:r>
            <a:r>
              <a:rPr lang="en-US" b="1" dirty="0"/>
              <a:t>positioning context </a:t>
            </a:r>
            <a:r>
              <a:rPr lang="en-US" dirty="0"/>
              <a:t>for a subsequent absolute positioning move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18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Context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Helpful thing to learn</a:t>
            </a:r>
            <a:endParaRPr lang="en-US" dirty="0"/>
          </a:p>
        </p:txBody>
      </p:sp>
      <p:pic>
        <p:nvPicPr>
          <p:cNvPr id="6" name="Content Placeholder 5" descr="407150501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39" r="-7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8005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Context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realistic example</a:t>
            </a:r>
            <a:endParaRPr lang="en-US" dirty="0"/>
          </a:p>
        </p:txBody>
      </p:sp>
      <p:pic>
        <p:nvPicPr>
          <p:cNvPr id="5" name="Content Placeholder 4" descr="407150501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68" r="-21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4301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different </a:t>
            </a:r>
            <a:r>
              <a:rPr lang="en-US" dirty="0"/>
              <a:t>ways to hide elements in CSS: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/>
              <a:t>the </a:t>
            </a:r>
            <a:r>
              <a:rPr lang="en-US" dirty="0" smtClean="0"/>
              <a:t>display property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display property takes an item out of the flow: it is as if the element no longer exists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/>
              <a:t>the visibility </a:t>
            </a:r>
            <a:r>
              <a:rPr lang="en-US" dirty="0" smtClean="0"/>
              <a:t>property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The visibility property </a:t>
            </a:r>
            <a:r>
              <a:rPr lang="en-US" dirty="0" smtClean="0"/>
              <a:t>just hides </a:t>
            </a:r>
            <a:r>
              <a:rPr lang="en-US" dirty="0"/>
              <a:t>the element, but the space for that element remains.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</a:t>
            </a:r>
            <a:r>
              <a:rPr lang="en-US" b="1" dirty="0" smtClean="0"/>
              <a:t>ormal flow</a:t>
            </a:r>
            <a:r>
              <a:rPr lang="en-US" dirty="0"/>
              <a:t> </a:t>
            </a:r>
            <a:r>
              <a:rPr lang="en-US" dirty="0" smtClean="0"/>
              <a:t>refers </a:t>
            </a:r>
            <a:r>
              <a:rPr lang="en-US" dirty="0"/>
              <a:t>here to </a:t>
            </a:r>
            <a:r>
              <a:rPr lang="en-US" dirty="0" smtClean="0"/>
              <a:t>how the </a:t>
            </a:r>
            <a:r>
              <a:rPr lang="en-US" dirty="0"/>
              <a:t>browser will normally display block-level elements and inline elements from </a:t>
            </a:r>
            <a:r>
              <a:rPr lang="en-US" dirty="0" smtClean="0"/>
              <a:t>left to </a:t>
            </a:r>
            <a:r>
              <a:rPr lang="en-US" dirty="0"/>
              <a:t>right and from top to </a:t>
            </a:r>
            <a:r>
              <a:rPr lang="en-US" dirty="0" smtClean="0"/>
              <a:t>bottom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Block-level elements </a:t>
            </a:r>
            <a:r>
              <a:rPr lang="en-US" dirty="0" smtClean="0"/>
              <a:t>are </a:t>
            </a:r>
            <a:r>
              <a:rPr lang="en-US" dirty="0"/>
              <a:t>each </a:t>
            </a:r>
            <a:r>
              <a:rPr lang="en-US" dirty="0" smtClean="0"/>
              <a:t>contained on </a:t>
            </a:r>
            <a:r>
              <a:rPr lang="en-US" dirty="0"/>
              <a:t>their own </a:t>
            </a:r>
            <a:r>
              <a:rPr lang="en-US" dirty="0" smtClean="0"/>
              <a:t>line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&lt;</a:t>
            </a:r>
            <a:r>
              <a:rPr lang="en-US" dirty="0"/>
              <a:t>p&gt;, &lt;div&gt;, &lt;h2&gt;, &lt;</a:t>
            </a:r>
            <a:r>
              <a:rPr lang="en-US" dirty="0" err="1"/>
              <a:t>ul</a:t>
            </a:r>
            <a:r>
              <a:rPr lang="en-US" dirty="0"/>
              <a:t>&gt;, and &lt;table&gt;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Inline elements </a:t>
            </a:r>
            <a:r>
              <a:rPr lang="en-US" dirty="0"/>
              <a:t>do not form their own blocks but instead are displayed </a:t>
            </a:r>
            <a:r>
              <a:rPr lang="en-US" dirty="0" smtClean="0"/>
              <a:t>within lines</a:t>
            </a:r>
            <a:endParaRPr lang="en-US" dirty="0"/>
          </a:p>
          <a:p>
            <a:pPr marL="804863" lvl="1" indent="-342900">
              <a:buFont typeface="Arial"/>
              <a:buChar char="•"/>
            </a:pPr>
            <a:r>
              <a:rPr lang="en-US" dirty="0"/>
              <a:t>as &lt;</a:t>
            </a:r>
            <a:r>
              <a:rPr lang="en-US" dirty="0" err="1"/>
              <a:t>em</a:t>
            </a:r>
            <a:r>
              <a:rPr lang="en-US" dirty="0"/>
              <a:t>&gt;, &lt;a&gt;, &lt;</a:t>
            </a:r>
            <a:r>
              <a:rPr lang="en-US" dirty="0" err="1"/>
              <a:t>img</a:t>
            </a:r>
            <a:r>
              <a:rPr lang="en-US" dirty="0"/>
              <a:t>&gt;, and &lt;span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it’s so normal why have I never heard of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22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ways to hide: display and visibility</a:t>
            </a:r>
            <a:endParaRPr lang="en-US" dirty="0"/>
          </a:p>
        </p:txBody>
      </p:sp>
      <p:pic>
        <p:nvPicPr>
          <p:cNvPr id="6" name="Content Placeholder 5" descr="407150501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13" r="-35813"/>
          <a:stretch>
            <a:fillRect/>
          </a:stretch>
        </p:blipFill>
        <p:spPr>
          <a:xfrm>
            <a:off x="418232" y="1295400"/>
            <a:ext cx="7277968" cy="5146203"/>
          </a:xfrm>
        </p:spPr>
      </p:pic>
    </p:spTree>
    <p:extLst>
      <p:ext uri="{BB962C8B-B14F-4D97-AF65-F5344CB8AC3E}">
        <p14:creationId xmlns:p14="http://schemas.microsoft.com/office/powerpoint/2010/main" val="115304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:hover  to make thumbnails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slide shows how </a:t>
            </a:r>
            <a:r>
              <a:rPr lang="en-US" dirty="0"/>
              <a:t>the combination of absolute positioning</a:t>
            </a:r>
            <a:r>
              <a:rPr lang="en-US" dirty="0" smtClean="0"/>
              <a:t>, the </a:t>
            </a:r>
            <a:r>
              <a:rPr lang="en-US" dirty="0"/>
              <a:t>:hover pseudo-class, and the visibility property can be used to display </a:t>
            </a:r>
            <a:r>
              <a:rPr lang="en-US" dirty="0" smtClean="0"/>
              <a:t>a larger </a:t>
            </a:r>
            <a:r>
              <a:rPr lang="en-US" dirty="0"/>
              <a:t>version of an image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33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:hover  to make thumbnails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407150501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27" r="-17927"/>
          <a:stretch>
            <a:fillRect/>
          </a:stretch>
        </p:blipFill>
        <p:spPr>
          <a:xfrm>
            <a:off x="741527" y="1524000"/>
            <a:ext cx="7030873" cy="4971483"/>
          </a:xfrm>
        </p:spPr>
      </p:pic>
    </p:spTree>
    <p:extLst>
      <p:ext uri="{BB962C8B-B14F-4D97-AF65-F5344CB8AC3E}">
        <p14:creationId xmlns:p14="http://schemas.microsoft.com/office/powerpoint/2010/main" val="2514565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Multicolumn </a:t>
            </a:r>
            <a:r>
              <a:rPr lang="en-US" dirty="0" smtClean="0">
                <a:solidFill>
                  <a:srgbClr val="467082"/>
                </a:solidFill>
              </a:rPr>
              <a:t>Layouts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Multicolumn 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unfortunately no simple and easy way to create robust </a:t>
            </a:r>
            <a:r>
              <a:rPr lang="en-US" dirty="0" smtClean="0"/>
              <a:t>multicolumn page layouts. There </a:t>
            </a:r>
            <a:r>
              <a:rPr lang="en-US" dirty="0"/>
              <a:t>are tradeoffs with each </a:t>
            </a:r>
            <a:r>
              <a:rPr lang="en-US" dirty="0" smtClean="0"/>
              <a:t>approach: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Using Floats to Create Columns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Using Positioning to Create </a:t>
            </a:r>
            <a:r>
              <a:rPr lang="en-US" dirty="0" smtClean="0"/>
              <a:t>Columns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80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most common way to create columns of </a:t>
            </a:r>
            <a:r>
              <a:rPr lang="en-US" dirty="0" smtClean="0"/>
              <a:t>content is using floats.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first step is to float the </a:t>
            </a:r>
            <a:r>
              <a:rPr lang="en-US" dirty="0" smtClean="0"/>
              <a:t>content container </a:t>
            </a:r>
            <a:r>
              <a:rPr lang="en-US" dirty="0"/>
              <a:t>that will be on the left-hand side. Remember that the floated </a:t>
            </a:r>
            <a:r>
              <a:rPr lang="en-US" dirty="0" smtClean="0"/>
              <a:t>container needs </a:t>
            </a:r>
            <a:r>
              <a:rPr lang="en-US" dirty="0"/>
              <a:t>to have a width specified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407150502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85" r="-37885"/>
          <a:stretch>
            <a:fillRect/>
          </a:stretch>
        </p:blipFill>
        <p:spPr>
          <a:xfrm>
            <a:off x="310467" y="1219200"/>
            <a:ext cx="7461933" cy="5276283"/>
          </a:xfrm>
        </p:spPr>
      </p:pic>
    </p:spTree>
    <p:extLst>
      <p:ext uri="{BB962C8B-B14F-4D97-AF65-F5344CB8AC3E}">
        <p14:creationId xmlns:p14="http://schemas.microsoft.com/office/powerpoint/2010/main" val="14522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other key step is changing the </a:t>
            </a:r>
            <a:r>
              <a:rPr lang="en-US" dirty="0"/>
              <a:t>left-margin so that it no longer flows back under the floated content.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407150502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1" r="-39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900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Floats for Columns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Column Example</a:t>
            </a:r>
            <a:endParaRPr lang="en-US" dirty="0"/>
          </a:p>
        </p:txBody>
      </p:sp>
      <p:pic>
        <p:nvPicPr>
          <p:cNvPr id="7" name="Content Placeholder 6" descr="407150502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" b="-80"/>
          <a:stretch>
            <a:fillRect/>
          </a:stretch>
        </p:blipFill>
        <p:spPr>
          <a:xfrm>
            <a:off x="762000" y="1276917"/>
            <a:ext cx="7138638" cy="5047683"/>
          </a:xfrm>
        </p:spPr>
      </p:pic>
    </p:spTree>
    <p:extLst>
      <p:ext uri="{BB962C8B-B14F-4D97-AF65-F5344CB8AC3E}">
        <p14:creationId xmlns:p14="http://schemas.microsoft.com/office/powerpoint/2010/main" val="166012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407150500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8" r="-3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04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Positioning to Create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Positioning can also be used to create a multicolumn layout. Typically, the </a:t>
            </a:r>
            <a:r>
              <a:rPr lang="en-US" dirty="0" smtClean="0"/>
              <a:t>approach will </a:t>
            </a:r>
            <a:r>
              <a:rPr lang="en-US" dirty="0"/>
              <a:t>be to absolute position the elements that were floated in the examples from </a:t>
            </a:r>
            <a:r>
              <a:rPr lang="en-US" dirty="0" smtClean="0"/>
              <a:t>the previous </a:t>
            </a:r>
            <a:r>
              <a:rPr lang="en-US" dirty="0"/>
              <a:t>section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46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Positioning to Create Columns</a:t>
            </a:r>
          </a:p>
        </p:txBody>
      </p:sp>
      <p:pic>
        <p:nvPicPr>
          <p:cNvPr id="5" name="Content Placeholder 4" descr="407150502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9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74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discussion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Positives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that with positioning it is easier to construct our source document </a:t>
            </a:r>
            <a:r>
              <a:rPr lang="en-US" dirty="0" smtClean="0"/>
              <a:t>with content </a:t>
            </a:r>
            <a:r>
              <a:rPr lang="en-US" dirty="0"/>
              <a:t>in a more SEO-friendly manner; in this case, the main &lt;div&gt; can be </a:t>
            </a:r>
            <a:r>
              <a:rPr lang="en-US" dirty="0" smtClean="0"/>
              <a:t>placed first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81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discussion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Positives</a:t>
            </a:r>
            <a:endParaRPr lang="en-US" dirty="0"/>
          </a:p>
        </p:txBody>
      </p:sp>
      <p:pic>
        <p:nvPicPr>
          <p:cNvPr id="6" name="Content Placeholder 5" descr="407150502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4" b="-1014"/>
          <a:stretch>
            <a:fillRect/>
          </a:stretch>
        </p:blipFill>
        <p:spPr>
          <a:xfrm>
            <a:off x="310467" y="1219200"/>
            <a:ext cx="7461933" cy="5276283"/>
          </a:xfrm>
        </p:spPr>
      </p:pic>
    </p:spTree>
    <p:extLst>
      <p:ext uri="{BB962C8B-B14F-4D97-AF65-F5344CB8AC3E}">
        <p14:creationId xmlns:p14="http://schemas.microsoft.com/office/powerpoint/2010/main" val="822717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discussion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happen </a:t>
            </a:r>
            <a:r>
              <a:rPr lang="en-US" dirty="0" smtClean="0"/>
              <a:t>if one </a:t>
            </a:r>
            <a:r>
              <a:rPr lang="en-US" dirty="0"/>
              <a:t>of the sidebars had a lot of content and was thus quite long</a:t>
            </a:r>
            <a:r>
              <a:rPr lang="en-US" dirty="0" smtClean="0"/>
              <a:t>?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 the </a:t>
            </a:r>
            <a:r>
              <a:rPr lang="en-US" dirty="0" smtClean="0"/>
              <a:t>floated layout</a:t>
            </a:r>
            <a:r>
              <a:rPr lang="en-US" dirty="0"/>
              <a:t>, this would not be a problem at all, because when an item is floated, </a:t>
            </a:r>
            <a:r>
              <a:rPr lang="en-US" dirty="0" smtClean="0"/>
              <a:t>blank space </a:t>
            </a:r>
            <a:r>
              <a:rPr lang="en-US" dirty="0"/>
              <a:t>is left behind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But when an item is positioned, it is removed entirely </a:t>
            </a:r>
            <a:r>
              <a:rPr lang="en-US" dirty="0" smtClean="0"/>
              <a:t>from normal </a:t>
            </a:r>
            <a:r>
              <a:rPr lang="en-US" dirty="0"/>
              <a:t>flow, so subsequent items will have no “knowledge” of the positioned item.</a:t>
            </a:r>
          </a:p>
        </p:txBody>
      </p:sp>
    </p:spTree>
    <p:extLst>
      <p:ext uri="{BB962C8B-B14F-4D97-AF65-F5344CB8AC3E}">
        <p14:creationId xmlns:p14="http://schemas.microsoft.com/office/powerpoint/2010/main" val="2758971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Discussion</a:t>
            </a:r>
            <a:endParaRPr lang="en-US" dirty="0"/>
          </a:p>
        </p:txBody>
      </p:sp>
      <p:pic>
        <p:nvPicPr>
          <p:cNvPr id="5" name="Content Placeholder 4" descr="407150502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48" r="-7748"/>
          <a:stretch>
            <a:fillRect/>
          </a:stretch>
        </p:blipFill>
        <p:spPr>
          <a:xfrm>
            <a:off x="418232" y="1295400"/>
            <a:ext cx="7354168" cy="520008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 illustration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64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7082"/>
                </a:solidFill>
              </a:rPr>
              <a:t>Approaches</a:t>
            </a:r>
            <a:r>
              <a:rPr lang="en-US" dirty="0" smtClean="0"/>
              <a:t> to CSS Layout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5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the main problems faced by web designers is that the size of the screen used </a:t>
            </a:r>
            <a:r>
              <a:rPr lang="en-US" dirty="0" smtClean="0"/>
              <a:t>to view </a:t>
            </a:r>
            <a:r>
              <a:rPr lang="en-US" dirty="0"/>
              <a:t>the page can vary quite a </a:t>
            </a:r>
            <a:r>
              <a:rPr lang="en-US" dirty="0" smtClean="0"/>
              <a:t>bit.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21-inch wide </a:t>
            </a:r>
            <a:r>
              <a:rPr lang="en-US" dirty="0" smtClean="0"/>
              <a:t>screen monitor </a:t>
            </a:r>
            <a:r>
              <a:rPr lang="en-US" dirty="0"/>
              <a:t>that can display </a:t>
            </a:r>
            <a:r>
              <a:rPr lang="en-US" dirty="0" smtClean="0"/>
              <a:t>1920x1080 pixels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older </a:t>
            </a:r>
            <a:r>
              <a:rPr lang="en-US" dirty="0" smtClean="0"/>
              <a:t>iPhone with </a:t>
            </a:r>
            <a:r>
              <a:rPr lang="en-US" dirty="0"/>
              <a:t>a 3.5 screen and a resolution of </a:t>
            </a:r>
            <a:r>
              <a:rPr lang="en-US" dirty="0" smtClean="0"/>
              <a:t>320x480 </a:t>
            </a:r>
            <a:r>
              <a:rPr lang="en-US" dirty="0" err="1"/>
              <a:t>px</a:t>
            </a:r>
            <a:endParaRPr lang="en-US" dirty="0" smtClean="0"/>
          </a:p>
          <a:p>
            <a:r>
              <a:rPr lang="en-US" dirty="0"/>
              <a:t>Satisfying both users can </a:t>
            </a:r>
            <a:r>
              <a:rPr lang="en-US" dirty="0" smtClean="0"/>
              <a:t>be difficult</a:t>
            </a:r>
            <a:r>
              <a:rPr lang="en-US" dirty="0"/>
              <a:t>; the approach to take for one type of site content might not work as well </a:t>
            </a:r>
            <a:r>
              <a:rPr lang="en-US" dirty="0" smtClean="0"/>
              <a:t>with another </a:t>
            </a:r>
            <a:r>
              <a:rPr lang="en-US" dirty="0"/>
              <a:t>site with different content.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95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designers take one of two basic approaches </a:t>
            </a:r>
            <a:r>
              <a:rPr lang="en-US" dirty="0" smtClean="0"/>
              <a:t>to dealing </a:t>
            </a:r>
            <a:r>
              <a:rPr lang="en-US" dirty="0"/>
              <a:t>with the problems of screen </a:t>
            </a:r>
            <a:r>
              <a:rPr lang="en-US" dirty="0" smtClean="0"/>
              <a:t>size.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Fixed Layout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Liquid Layout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Hybrid 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64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a </a:t>
            </a:r>
            <a:r>
              <a:rPr lang="en-US" b="1" dirty="0"/>
              <a:t>fixed layout</a:t>
            </a:r>
            <a:r>
              <a:rPr lang="en-US" dirty="0"/>
              <a:t>, the basic width of </a:t>
            </a:r>
            <a:r>
              <a:rPr lang="en-US" dirty="0" smtClean="0"/>
              <a:t>the design </a:t>
            </a:r>
            <a:r>
              <a:rPr lang="en-US" dirty="0"/>
              <a:t>is set by the designer, typically corresponding to an “ideal” width based </a:t>
            </a:r>
            <a:r>
              <a:rPr lang="en-US" dirty="0" smtClean="0"/>
              <a:t>on a </a:t>
            </a:r>
            <a:r>
              <a:rPr lang="en-US" dirty="0"/>
              <a:t>“typical” monitor </a:t>
            </a:r>
            <a:r>
              <a:rPr lang="en-US" dirty="0" smtClean="0"/>
              <a:t>resolution</a:t>
            </a:r>
          </a:p>
          <a:p>
            <a:r>
              <a:rPr lang="en-US" dirty="0" smtClean="0"/>
              <a:t>The advantage of a fixed layout is that it is easier to produce and generally has a predictable visual result.</a:t>
            </a:r>
          </a:p>
          <a:p>
            <a:r>
              <a:rPr lang="en-US" dirty="0" smtClean="0"/>
              <a:t>Fixed </a:t>
            </a:r>
            <a:r>
              <a:rPr lang="en-US" dirty="0"/>
              <a:t>layouts have </a:t>
            </a:r>
            <a:r>
              <a:rPr lang="en-US" dirty="0" smtClean="0"/>
              <a:t>drawbacks</a:t>
            </a:r>
            <a:r>
              <a:rPr lang="en-US" dirty="0"/>
              <a:t>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For </a:t>
            </a:r>
            <a:r>
              <a:rPr lang="en-US" dirty="0"/>
              <a:t>larger screens, there may be an excessive amount of blank space </a:t>
            </a:r>
            <a:r>
              <a:rPr lang="en-US" dirty="0" smtClean="0"/>
              <a:t>to the </a:t>
            </a:r>
            <a:r>
              <a:rPr lang="en-US" dirty="0"/>
              <a:t>left and/or right of the content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It is also optimized for typical desktop monitors; however</a:t>
            </a:r>
            <a:r>
              <a:rPr lang="en-US" dirty="0" smtClean="0"/>
              <a:t>, as </a:t>
            </a:r>
            <a:r>
              <a:rPr lang="en-US" dirty="0"/>
              <a:t>more and more user visits are happening via smaller mobile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 isn't even broken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28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Content Placeholder 4" descr="407150500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44" r="-14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9274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Layout</a:t>
            </a:r>
            <a:endParaRPr lang="en-US" dirty="0"/>
          </a:p>
        </p:txBody>
      </p:sp>
      <p:pic>
        <p:nvPicPr>
          <p:cNvPr id="5" name="Content Placeholder 4" descr="407150502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4" r="-5944"/>
          <a:stretch>
            <a:fillRect/>
          </a:stretch>
        </p:blipFill>
        <p:spPr>
          <a:xfrm>
            <a:off x="609600" y="1430715"/>
            <a:ext cx="7010400" cy="4957007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Notice the fixed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7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fixed layouts</a:t>
            </a:r>
            <a:endParaRPr lang="en-US" dirty="0"/>
          </a:p>
        </p:txBody>
      </p:sp>
      <p:pic>
        <p:nvPicPr>
          <p:cNvPr id="5" name="Content Placeholder 4" descr="407150502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90" r="-58390"/>
          <a:stretch>
            <a:fillRect/>
          </a:stretch>
        </p:blipFill>
        <p:spPr>
          <a:xfrm>
            <a:off x="310467" y="1219201"/>
            <a:ext cx="7614333" cy="538404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118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a </a:t>
            </a:r>
            <a:r>
              <a:rPr lang="en-US" b="1" dirty="0"/>
              <a:t>liquid layout </a:t>
            </a:r>
            <a:r>
              <a:rPr lang="en-US" dirty="0"/>
              <a:t>(also called a </a:t>
            </a:r>
            <a:r>
              <a:rPr lang="en-US" b="1" dirty="0"/>
              <a:t>fluid layout</a:t>
            </a:r>
            <a:r>
              <a:rPr lang="en-US" dirty="0" smtClean="0"/>
              <a:t>) widths </a:t>
            </a:r>
            <a:r>
              <a:rPr lang="en-US" dirty="0"/>
              <a:t>are not </a:t>
            </a:r>
            <a:r>
              <a:rPr lang="en-US" dirty="0" smtClean="0"/>
              <a:t>specified using </a:t>
            </a:r>
            <a:r>
              <a:rPr lang="en-US" dirty="0"/>
              <a:t>pixels, but percentage </a:t>
            </a:r>
            <a:r>
              <a:rPr lang="en-US" dirty="0" smtClean="0"/>
              <a:t>values.</a:t>
            </a:r>
          </a:p>
          <a:p>
            <a:r>
              <a:rPr lang="en-US" dirty="0" smtClean="0"/>
              <a:t>Advantage: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adapts </a:t>
            </a:r>
            <a:r>
              <a:rPr lang="en-US" dirty="0"/>
              <a:t>to different </a:t>
            </a:r>
            <a:r>
              <a:rPr lang="en-US" dirty="0" smtClean="0"/>
              <a:t>browser sizes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Disadvantages: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Liquid layouts can be more difficult </a:t>
            </a:r>
            <a:r>
              <a:rPr lang="en-US" dirty="0" smtClean="0"/>
              <a:t>to create </a:t>
            </a:r>
            <a:r>
              <a:rPr lang="en-US" dirty="0"/>
              <a:t>because some elements, such as images, have fixed pixel </a:t>
            </a:r>
            <a:r>
              <a:rPr lang="en-US" dirty="0" smtClean="0"/>
              <a:t>sizes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dirty="0" smtClean="0"/>
              <a:t>line length </a:t>
            </a:r>
            <a:r>
              <a:rPr lang="en-US" dirty="0"/>
              <a:t>(which is an important contributing factor to readability) may become </a:t>
            </a:r>
            <a:r>
              <a:rPr lang="en-US" dirty="0" smtClean="0"/>
              <a:t>too long </a:t>
            </a:r>
            <a:r>
              <a:rPr lang="en-US" dirty="0"/>
              <a:t>or too short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Liquidy</a:t>
            </a:r>
            <a:r>
              <a:rPr lang="en-US" dirty="0" smtClean="0"/>
              <a:t> goodness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89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Liquidy</a:t>
            </a:r>
            <a:r>
              <a:rPr lang="en-US" dirty="0" smtClean="0"/>
              <a:t> goodness</a:t>
            </a:r>
            <a:endParaRPr lang="en-US" dirty="0"/>
          </a:p>
        </p:txBody>
      </p:sp>
      <p:pic>
        <p:nvPicPr>
          <p:cNvPr id="6" name="Content Placeholder 5" descr="407150502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1" r="-204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4791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/>
              <a:t>hybrid </a:t>
            </a:r>
            <a:r>
              <a:rPr lang="en-US" b="1" dirty="0" smtClean="0"/>
              <a:t>layout</a:t>
            </a:r>
            <a:r>
              <a:rPr lang="en-US" dirty="0"/>
              <a:t> </a:t>
            </a:r>
            <a:r>
              <a:rPr lang="en-US" dirty="0" smtClean="0"/>
              <a:t>combines </a:t>
            </a:r>
            <a:r>
              <a:rPr lang="en-US" dirty="0"/>
              <a:t>pixel and percentage </a:t>
            </a:r>
            <a:r>
              <a:rPr lang="en-US" dirty="0" smtClean="0"/>
              <a:t>measurements.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Fixed pixel measurements might make sense for a sidebar column </a:t>
            </a:r>
            <a:r>
              <a:rPr lang="en-US" dirty="0" smtClean="0"/>
              <a:t>containing mainly </a:t>
            </a:r>
            <a:r>
              <a:rPr lang="en-US" dirty="0"/>
              <a:t>graphic advertising images that must always be displayed and which </a:t>
            </a:r>
            <a:r>
              <a:rPr lang="en-US" dirty="0" smtClean="0"/>
              <a:t>always are </a:t>
            </a:r>
            <a:r>
              <a:rPr lang="en-US" dirty="0"/>
              <a:t>the same width</a:t>
            </a:r>
            <a:r>
              <a:rPr lang="en-US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percentages would make more sense for the main </a:t>
            </a:r>
            <a:r>
              <a:rPr lang="en-US" dirty="0" smtClean="0"/>
              <a:t>content or </a:t>
            </a:r>
            <a:r>
              <a:rPr lang="en-US" dirty="0"/>
              <a:t>navigation areas, with perhaps min and max size limits in pixels set for </a:t>
            </a:r>
            <a:r>
              <a:rPr lang="en-US" dirty="0" smtClean="0"/>
              <a:t>the navigation </a:t>
            </a:r>
            <a:r>
              <a:rPr lang="en-US" dirty="0"/>
              <a:t>areas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Such a smug feeling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91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7082"/>
                </a:solidFill>
              </a:rPr>
              <a:t>Responsive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6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</a:t>
            </a:r>
            <a:r>
              <a:rPr lang="en-US" b="1" dirty="0"/>
              <a:t>responsive design</a:t>
            </a:r>
            <a:r>
              <a:rPr lang="en-US" dirty="0"/>
              <a:t>, the page “responds” to changes in </a:t>
            </a:r>
            <a:r>
              <a:rPr lang="en-US" dirty="0" smtClean="0"/>
              <a:t>the browser </a:t>
            </a:r>
            <a:r>
              <a:rPr lang="en-US" dirty="0"/>
              <a:t>size that go beyond the width scaling of a liquid layout</a:t>
            </a:r>
            <a:r>
              <a:rPr lang="en-US" dirty="0" smtClean="0"/>
              <a:t>.</a:t>
            </a:r>
          </a:p>
          <a:p>
            <a:r>
              <a:rPr lang="en-US" dirty="0"/>
              <a:t>One of the </a:t>
            </a:r>
            <a:r>
              <a:rPr lang="en-US" dirty="0" smtClean="0"/>
              <a:t>problems of </a:t>
            </a:r>
            <a:r>
              <a:rPr lang="en-US" dirty="0"/>
              <a:t>a liquid layout is that images and horizontal navigation elements tend </a:t>
            </a:r>
            <a:r>
              <a:rPr lang="en-US" dirty="0" smtClean="0"/>
              <a:t>to take </a:t>
            </a:r>
            <a:r>
              <a:rPr lang="en-US" dirty="0"/>
              <a:t>up a fixed size, and when the browser window shrinks to the size of a </a:t>
            </a:r>
            <a:r>
              <a:rPr lang="en-US" dirty="0" smtClean="0"/>
              <a:t>mobile browser</a:t>
            </a:r>
            <a:r>
              <a:rPr lang="en-US" dirty="0"/>
              <a:t>, liquid layouts can become unusable. In a responsive layout, images will </a:t>
            </a:r>
            <a:r>
              <a:rPr lang="en-US" dirty="0" smtClean="0"/>
              <a:t>be scaled </a:t>
            </a:r>
            <a:r>
              <a:rPr lang="en-US" dirty="0"/>
              <a:t>down and navigation elements will be replaced as the browser shrinks,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13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407150503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10" r="-61510"/>
          <a:stretch>
            <a:fillRect/>
          </a:stretch>
        </p:blipFill>
        <p:spPr>
          <a:xfrm>
            <a:off x="457200" y="1322955"/>
            <a:ext cx="7467600" cy="5280290"/>
          </a:xfrm>
        </p:spPr>
      </p:pic>
    </p:spTree>
    <p:extLst>
      <p:ext uri="{BB962C8B-B14F-4D97-AF65-F5344CB8AC3E}">
        <p14:creationId xmlns:p14="http://schemas.microsoft.com/office/powerpoint/2010/main" val="3554511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key </a:t>
            </a:r>
            <a:r>
              <a:rPr lang="en-US" dirty="0" smtClean="0"/>
              <a:t>components that </a:t>
            </a:r>
            <a:r>
              <a:rPr lang="en-US" dirty="0"/>
              <a:t>make responsive design work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Liquid </a:t>
            </a:r>
            <a:r>
              <a:rPr lang="en-US" dirty="0" smtClean="0"/>
              <a:t>layouts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Scaling </a:t>
            </a:r>
            <a:r>
              <a:rPr lang="en-US" dirty="0"/>
              <a:t>images to the viewport </a:t>
            </a:r>
            <a:r>
              <a:rPr lang="en-US" dirty="0" smtClean="0"/>
              <a:t>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Setting </a:t>
            </a:r>
            <a:r>
              <a:rPr lang="en-US" dirty="0"/>
              <a:t>viewports via the &lt;meta&gt; </a:t>
            </a:r>
            <a:r>
              <a:rPr lang="en-US" dirty="0" smtClean="0"/>
              <a:t>tag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Customizing </a:t>
            </a:r>
            <a:r>
              <a:rPr lang="en-US" dirty="0"/>
              <a:t>the CSS for different viewports using media queries</a:t>
            </a:r>
          </a:p>
        </p:txBody>
      </p:sp>
    </p:spTree>
    <p:extLst>
      <p:ext uri="{BB962C8B-B14F-4D97-AF65-F5344CB8AC3E}">
        <p14:creationId xmlns:p14="http://schemas.microsoft.com/office/powerpoint/2010/main" val="3257578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Responsive designs begin with a liquid layout, that is, one in which most </a:t>
            </a:r>
            <a:r>
              <a:rPr lang="en-US" dirty="0" smtClean="0"/>
              <a:t>elements have </a:t>
            </a:r>
            <a:r>
              <a:rPr lang="en-US" dirty="0"/>
              <a:t>their widths specified as percentages. Making images scale in size </a:t>
            </a:r>
            <a:r>
              <a:rPr lang="en-US" dirty="0" smtClean="0"/>
              <a:t>is actually </a:t>
            </a:r>
            <a:r>
              <a:rPr lang="en-US" dirty="0"/>
              <a:t>quite straightforward, in that you simply need to specify the following rule:</a:t>
            </a:r>
          </a:p>
          <a:p>
            <a:r>
              <a:rPr lang="en-US" dirty="0" err="1"/>
              <a:t>img</a:t>
            </a:r>
            <a:r>
              <a:rPr lang="en-US" dirty="0"/>
              <a:t> {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max</a:t>
            </a:r>
            <a:r>
              <a:rPr lang="en-US" dirty="0">
                <a:solidFill>
                  <a:srgbClr val="FF0000"/>
                </a:solidFill>
              </a:rPr>
              <a:t>-width: 100%;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82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actually two types of inline elements: replaced and nonreplaced.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Replaced inline elements </a:t>
            </a:r>
            <a:r>
              <a:rPr lang="en-US" dirty="0"/>
              <a:t>are elements whose content and thus appearance is </a:t>
            </a:r>
            <a:r>
              <a:rPr lang="en-US" dirty="0" smtClean="0"/>
              <a:t>defined by </a:t>
            </a:r>
            <a:r>
              <a:rPr lang="en-US" dirty="0"/>
              <a:t>some external resource, such as &lt;</a:t>
            </a:r>
            <a:r>
              <a:rPr lang="en-US" dirty="0" err="1"/>
              <a:t>img</a:t>
            </a:r>
            <a:r>
              <a:rPr lang="en-US" dirty="0"/>
              <a:t>&gt; and the various form elements.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Nonreplaced inline elements </a:t>
            </a:r>
            <a:r>
              <a:rPr lang="en-US" dirty="0"/>
              <a:t>are those elements whose content is defined within </a:t>
            </a:r>
            <a:r>
              <a:rPr lang="en-US" dirty="0" smtClean="0"/>
              <a:t>the document</a:t>
            </a:r>
            <a:r>
              <a:rPr lang="en-US" dirty="0"/>
              <a:t>, which includes all the other inline elements.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0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3200400" cy="4525963"/>
          </a:xfrm>
        </p:spPr>
        <p:txBody>
          <a:bodyPr/>
          <a:lstStyle/>
          <a:p>
            <a:r>
              <a:rPr lang="en-US" dirty="0"/>
              <a:t>A key technique in creating responsive layouts makes use of the ability of </a:t>
            </a:r>
            <a:r>
              <a:rPr lang="en-US" dirty="0" smtClean="0"/>
              <a:t>current mobile </a:t>
            </a:r>
            <a:r>
              <a:rPr lang="en-US" dirty="0"/>
              <a:t>browsers to shrink or grow the web page to fit the width of the screen.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Setting Viewports</a:t>
            </a:r>
            <a:endParaRPr lang="en-US" dirty="0"/>
          </a:p>
        </p:txBody>
      </p:sp>
      <p:pic>
        <p:nvPicPr>
          <p:cNvPr id="5" name="Picture 4" descr="407150503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09364"/>
            <a:ext cx="4572000" cy="42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72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15200" cy="4525963"/>
          </a:xfrm>
        </p:spPr>
        <p:txBody>
          <a:bodyPr>
            <a:normAutofit/>
          </a:bodyPr>
          <a:lstStyle/>
          <a:p>
            <a:r>
              <a:rPr lang="en-US" dirty="0"/>
              <a:t>If the developer has created </a:t>
            </a:r>
            <a:r>
              <a:rPr lang="en-US" dirty="0" smtClean="0"/>
              <a:t>a responsive site that </a:t>
            </a:r>
            <a:r>
              <a:rPr lang="en-US" dirty="0"/>
              <a:t>will scale to fit </a:t>
            </a:r>
            <a:r>
              <a:rPr lang="en-US" dirty="0" smtClean="0"/>
              <a:t>a smaller </a:t>
            </a:r>
            <a:r>
              <a:rPr lang="en-US" dirty="0"/>
              <a:t>screen, she may not want the mobile browser to render it on the full-</a:t>
            </a:r>
            <a:r>
              <a:rPr lang="en-US" dirty="0" smtClean="0"/>
              <a:t>size viewport</a:t>
            </a:r>
            <a:r>
              <a:rPr lang="en-US" dirty="0"/>
              <a:t>. The web page can tell the mobile browser the viewport size to use via </a:t>
            </a:r>
            <a:r>
              <a:rPr lang="en-US" dirty="0" smtClean="0"/>
              <a:t>the viewport </a:t>
            </a:r>
            <a:r>
              <a:rPr lang="en-US" dirty="0"/>
              <a:t>&lt;meta&gt; </a:t>
            </a:r>
            <a:r>
              <a:rPr lang="en-US" dirty="0" smtClean="0"/>
              <a:t>element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>
                <a:solidFill>
                  <a:srgbClr val="FF0000"/>
                </a:solidFill>
              </a:rPr>
              <a:t>&lt;meta name="viewport" content="width=device-width" /&gt;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Setting Viewports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823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Setting Viewports</a:t>
            </a:r>
            <a:endParaRPr lang="en-US" dirty="0"/>
          </a:p>
        </p:txBody>
      </p:sp>
      <p:pic>
        <p:nvPicPr>
          <p:cNvPr id="6" name="Content Placeholder 5" descr="407150503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05" r="-133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59991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key component of responsive designs is </a:t>
            </a:r>
            <a:r>
              <a:rPr lang="en-US" b="1" dirty="0"/>
              <a:t>CSS media queries</a:t>
            </a:r>
            <a:r>
              <a:rPr lang="en-US" dirty="0" smtClean="0"/>
              <a:t>.</a:t>
            </a:r>
            <a:r>
              <a:rPr lang="en-US" dirty="0"/>
              <a:t> A media </a:t>
            </a:r>
            <a:r>
              <a:rPr lang="en-US" dirty="0" smtClean="0"/>
              <a:t>query is </a:t>
            </a:r>
            <a:r>
              <a:rPr lang="en-US" dirty="0"/>
              <a:t>a way to apply style rules based on the medium that is displaying the file. You </a:t>
            </a:r>
            <a:r>
              <a:rPr lang="en-US" dirty="0" smtClean="0"/>
              <a:t>can use </a:t>
            </a:r>
            <a:r>
              <a:rPr lang="en-US" dirty="0"/>
              <a:t>these queries to look at the capabilities of the device, and then define CSS </a:t>
            </a:r>
            <a:r>
              <a:rPr lang="en-US" dirty="0" smtClean="0"/>
              <a:t>rules to </a:t>
            </a:r>
            <a:r>
              <a:rPr lang="en-US" dirty="0"/>
              <a:t>target that device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 descr="407150503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114800"/>
            <a:ext cx="6372247" cy="23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08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Contemporary responsive sites will typically provide CSS rules for phone displays first, then tablets, then desktop monitors, an approach called </a:t>
            </a:r>
            <a:r>
              <a:rPr lang="en-US" b="1" dirty="0"/>
              <a:t>progressive enhancement</a:t>
            </a:r>
            <a:r>
              <a:rPr lang="en-US" dirty="0"/>
              <a:t>, in which a design is adapted to progressively more advanced devices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52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Browser features you can Examine with Media Queries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90600" y="1600200"/>
          <a:ext cx="6941820" cy="43420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47800"/>
                <a:gridCol w="5494020"/>
              </a:tblGrid>
              <a:tr h="126183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 smtClean="0"/>
                        <a:t>Feature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b="1" dirty="0" smtClean="0">
                          <a:latin typeface="Calibri"/>
                          <a:ea typeface="Calibri"/>
                          <a:cs typeface="Times New Roman"/>
                        </a:rPr>
                        <a:t>width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 dirty="0" smtClean="0"/>
                        <a:t>Width </a:t>
                      </a:r>
                      <a:r>
                        <a:rPr lang="en-US" sz="1400" dirty="0"/>
                        <a:t>of the viewport</a:t>
                      </a:r>
                      <a:endParaRPr lang="en-CA" sz="14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363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height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 dirty="0"/>
                        <a:t>Height of the viewport</a:t>
                      </a:r>
                      <a:endParaRPr lang="en-CA" sz="14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device-width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/>
                        <a:t>Width of the device </a:t>
                      </a:r>
                      <a:endParaRPr lang="en-CA" sz="140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device-height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/>
                        <a:t>Height of the device</a:t>
                      </a:r>
                      <a:endParaRPr lang="en-CA" sz="140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orientation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/>
                        <a:t>Whether the device is portrait or landscape</a:t>
                      </a:r>
                      <a:endParaRPr lang="en-CA" sz="140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363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color</a:t>
                      </a:r>
                      <a:r>
                        <a:rPr lang="en-US" sz="1100" dirty="0"/>
                        <a:t> 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 dirty="0"/>
                        <a:t>The number of bits per color</a:t>
                      </a:r>
                      <a:endParaRPr lang="en-CA" sz="14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0"/>
            <a:ext cx="3017838" cy="95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9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  <a:hlinkClick r:id=""/>
              </a:rPr>
              <a:t>[HP1]</a:t>
            </a: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Au: Should these go in monospace font? HP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5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Media queries in action</a:t>
            </a:r>
            <a:endParaRPr lang="en-US" dirty="0"/>
          </a:p>
        </p:txBody>
      </p:sp>
      <p:pic>
        <p:nvPicPr>
          <p:cNvPr id="5" name="Content Placeholder 4" descr="407150503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91" r="-24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38391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</a:t>
            </a:r>
            <a:r>
              <a:rPr lang="en-US" dirty="0" err="1" smtClean="0">
                <a:solidFill>
                  <a:srgbClr val="467082"/>
                </a:solidFill>
              </a:rPr>
              <a:t>FramEworks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7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CSS framework </a:t>
            </a:r>
            <a:r>
              <a:rPr lang="en-US" dirty="0"/>
              <a:t>is a </a:t>
            </a:r>
            <a:r>
              <a:rPr lang="en-US" dirty="0" err="1"/>
              <a:t>precreated</a:t>
            </a:r>
            <a:r>
              <a:rPr lang="en-US" dirty="0"/>
              <a:t> set of CSS classes or other software tools </a:t>
            </a:r>
            <a:r>
              <a:rPr lang="en-US" dirty="0" smtClean="0"/>
              <a:t>that make </a:t>
            </a:r>
            <a:r>
              <a:rPr lang="en-US" dirty="0"/>
              <a:t>it easier to use and work with CSS</a:t>
            </a:r>
            <a:r>
              <a:rPr lang="en-US" dirty="0" smtClean="0"/>
              <a:t>.</a:t>
            </a:r>
          </a:p>
          <a:p>
            <a:r>
              <a:rPr lang="en-US" dirty="0"/>
              <a:t>They are two main types of CSS framework: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</a:t>
            </a:r>
            <a:r>
              <a:rPr lang="en-US" dirty="0" smtClean="0"/>
              <a:t>rid </a:t>
            </a:r>
            <a:r>
              <a:rPr lang="en-US" dirty="0"/>
              <a:t>systems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CSS </a:t>
            </a:r>
            <a:r>
              <a:rPr lang="en-US" dirty="0"/>
              <a:t>preprocessors.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55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Grid systems </a:t>
            </a:r>
            <a:r>
              <a:rPr lang="en-US" dirty="0"/>
              <a:t>make it easier to create multicolumn </a:t>
            </a:r>
            <a:r>
              <a:rPr lang="en-US" dirty="0" smtClean="0"/>
              <a:t>layouts. </a:t>
            </a:r>
            <a:r>
              <a:rPr lang="en-US" dirty="0"/>
              <a:t>S</a:t>
            </a:r>
            <a:r>
              <a:rPr lang="en-US" dirty="0" smtClean="0"/>
              <a:t>ome </a:t>
            </a:r>
            <a:r>
              <a:rPr lang="en-US" dirty="0"/>
              <a:t>of the most popular are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Bootstrap </a:t>
            </a:r>
            <a:r>
              <a:rPr lang="en-US" dirty="0"/>
              <a:t>(</a:t>
            </a:r>
            <a:r>
              <a:rPr lang="en-US" b="1" dirty="0" err="1"/>
              <a:t>twitter.github.com</a:t>
            </a:r>
            <a:r>
              <a:rPr lang="en-US" b="1" dirty="0"/>
              <a:t>/bootstrap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</a:t>
            </a:r>
            <a:r>
              <a:rPr lang="en-US" dirty="0" smtClean="0"/>
              <a:t>lueprint </a:t>
            </a:r>
            <a:r>
              <a:rPr lang="en-US" dirty="0"/>
              <a:t>(</a:t>
            </a:r>
            <a:r>
              <a:rPr lang="en-US" b="1" dirty="0">
                <a:hlinkClick r:id="rId2"/>
              </a:rPr>
              <a:t>www.blueprintcss.org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960 </a:t>
            </a:r>
            <a:r>
              <a:rPr lang="en-US" dirty="0"/>
              <a:t>(</a:t>
            </a:r>
            <a:r>
              <a:rPr lang="en-US" b="1" dirty="0"/>
              <a:t>960.gs</a:t>
            </a:r>
            <a:r>
              <a:rPr lang="en-US" dirty="0" smtClean="0"/>
              <a:t>)</a:t>
            </a:r>
          </a:p>
          <a:p>
            <a:r>
              <a:rPr lang="en-US" dirty="0"/>
              <a:t>Print designers typically use grids as a way to achieve visual uniformity in </a:t>
            </a:r>
            <a:r>
              <a:rPr lang="en-US" dirty="0" smtClean="0"/>
              <a:t>a design</a:t>
            </a:r>
            <a:r>
              <a:rPr lang="en-US" dirty="0"/>
              <a:t>. In print design, the very first thing a designer may do is to construct, </a:t>
            </a:r>
            <a:r>
              <a:rPr lang="en-US" dirty="0" smtClean="0"/>
              <a:t>for instance</a:t>
            </a:r>
            <a:r>
              <a:rPr lang="en-US" dirty="0"/>
              <a:t>, a 5- or 7- or 12-column </a:t>
            </a:r>
            <a:r>
              <a:rPr lang="en-US" dirty="0" smtClean="0"/>
              <a:t>grid. </a:t>
            </a:r>
            <a:r>
              <a:rPr lang="en-US" dirty="0"/>
              <a:t>The rest of the document, whether it be text or graphics, will </a:t>
            </a:r>
            <a:r>
              <a:rPr lang="en-US" dirty="0" smtClean="0"/>
              <a:t>be aligned </a:t>
            </a:r>
            <a:r>
              <a:rPr lang="en-US" dirty="0"/>
              <a:t>and sized according to the grid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Frameworks do the heavy lifting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20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Together</a:t>
            </a:r>
            <a:endParaRPr lang="en-US" dirty="0"/>
          </a:p>
        </p:txBody>
      </p:sp>
      <p:pic>
        <p:nvPicPr>
          <p:cNvPr id="5" name="Content Placeholder 4" descr="407150500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74" r="-29574"/>
          <a:stretch>
            <a:fillRect/>
          </a:stretch>
        </p:blipFill>
        <p:spPr>
          <a:xfrm>
            <a:off x="418232" y="1295400"/>
            <a:ext cx="7277968" cy="514620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Frameworks do the heavy lifting</a:t>
            </a:r>
            <a:endParaRPr lang="en-US" dirty="0"/>
          </a:p>
        </p:txBody>
      </p:sp>
      <p:pic>
        <p:nvPicPr>
          <p:cNvPr id="6" name="Content Placeholder 5" descr="407150503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6" r="-1956"/>
          <a:stretch>
            <a:fillRect/>
          </a:stretch>
        </p:blipFill>
        <p:spPr>
          <a:xfrm>
            <a:off x="418232" y="1295401"/>
            <a:ext cx="7201768" cy="5092322"/>
          </a:xfrm>
        </p:spPr>
      </p:pic>
    </p:spTree>
    <p:extLst>
      <p:ext uri="{BB962C8B-B14F-4D97-AF65-F5344CB8AC3E}">
        <p14:creationId xmlns:p14="http://schemas.microsoft.com/office/powerpoint/2010/main" val="18241019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960 code</a:t>
            </a:r>
            <a:endParaRPr lang="en-US" dirty="0"/>
          </a:p>
        </p:txBody>
      </p:sp>
      <p:pic>
        <p:nvPicPr>
          <p:cNvPr id="5" name="Content Placeholder 4" descr="Screen Shot 2014-02-05 at 1.36.2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12" b="-47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1741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Bootstrap code</a:t>
            </a:r>
            <a:endParaRPr lang="en-US" dirty="0"/>
          </a:p>
        </p:txBody>
      </p:sp>
      <p:pic>
        <p:nvPicPr>
          <p:cNvPr id="6" name="Content Placeholder 5" descr="Screen Shot 2014-02-05 at 1.37.14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94" b="-67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4299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Pure Bootstrap Layouts</a:t>
            </a:r>
            <a:endParaRPr lang="en-US" dirty="0"/>
          </a:p>
        </p:txBody>
      </p:sp>
      <p:pic>
        <p:nvPicPr>
          <p:cNvPr id="5" name="Content Placeholder 4" descr="407150503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2" r="-11172"/>
          <a:stretch>
            <a:fillRect/>
          </a:stretch>
        </p:blipFill>
        <p:spPr>
          <a:xfrm>
            <a:off x="418232" y="1295400"/>
            <a:ext cx="7354168" cy="520008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82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Preprocessors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CSS preprocessors </a:t>
            </a:r>
            <a:r>
              <a:rPr lang="en-US" dirty="0"/>
              <a:t>are tools that allow the developer to write CSS that takes </a:t>
            </a:r>
            <a:r>
              <a:rPr lang="en-US" dirty="0" smtClean="0"/>
              <a:t>advantage of </a:t>
            </a:r>
            <a:r>
              <a:rPr lang="en-US" dirty="0"/>
              <a:t>programming ideas such as variables, inheritance, calculations, and functions</a:t>
            </a:r>
            <a:r>
              <a:rPr lang="en-US" dirty="0" smtClean="0"/>
              <a:t>.</a:t>
            </a:r>
          </a:p>
          <a:p>
            <a:r>
              <a:rPr lang="en-US" dirty="0"/>
              <a:t>Most sites make use of some type of </a:t>
            </a:r>
            <a:r>
              <a:rPr lang="en-US" dirty="0" smtClean="0"/>
              <a:t>color scheme</a:t>
            </a:r>
            <a:r>
              <a:rPr lang="en-US" dirty="0"/>
              <a:t>, perhaps four or five colors. Many items will have the same color.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29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Preprocessors</a:t>
            </a:r>
            <a:endParaRPr lang="en-US" dirty="0"/>
          </a:p>
        </p:txBody>
      </p:sp>
      <p:pic>
        <p:nvPicPr>
          <p:cNvPr id="6" name="Content Placeholder 5" descr="407150503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5" r="-43195"/>
          <a:stretch>
            <a:fillRect/>
          </a:stretch>
        </p:blipFill>
        <p:spPr>
          <a:xfrm>
            <a:off x="-12828" y="990600"/>
            <a:ext cx="7785228" cy="5504883"/>
          </a:xfrm>
        </p:spPr>
      </p:pic>
    </p:spTree>
    <p:extLst>
      <p:ext uri="{BB962C8B-B14F-4D97-AF65-F5344CB8AC3E}">
        <p14:creationId xmlns:p14="http://schemas.microsoft.com/office/powerpoint/2010/main" val="2880103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Normal Flow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Positioning</a:t>
            </a:r>
          </a:p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Floating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Elements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Multicolumn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Layouts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Approaches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to CSS Layout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Responsive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Design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906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906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2600" y="541020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CSS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Frameworks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3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possible to change whether an element is block-level or inline via the </a:t>
            </a:r>
            <a:r>
              <a:rPr lang="en-US" dirty="0" smtClean="0"/>
              <a:t>CSS </a:t>
            </a:r>
            <a:r>
              <a:rPr lang="en-US" b="1" dirty="0" smtClean="0"/>
              <a:t>display</a:t>
            </a:r>
            <a:r>
              <a:rPr lang="en-US" dirty="0" smtClean="0"/>
              <a:t> </a:t>
            </a:r>
            <a:r>
              <a:rPr lang="en-US" dirty="0"/>
              <a:t>property. Consider the following two CSS rules:</a:t>
            </a:r>
          </a:p>
          <a:p>
            <a:pPr lvl="1"/>
            <a:r>
              <a:rPr lang="en-US" b="1" dirty="0"/>
              <a:t>span { display: block; }</a:t>
            </a:r>
          </a:p>
          <a:p>
            <a:pPr lvl="1"/>
            <a:r>
              <a:rPr lang="en-US" b="1" dirty="0"/>
              <a:t>li { display: inline; }</a:t>
            </a:r>
          </a:p>
          <a:p>
            <a:r>
              <a:rPr lang="en-US" dirty="0"/>
              <a:t>These two rules will make all &lt;span&gt; elements behave like block-level elements </a:t>
            </a:r>
            <a:r>
              <a:rPr lang="en-US" dirty="0" smtClean="0"/>
              <a:t>and all </a:t>
            </a:r>
            <a:r>
              <a:rPr lang="en-US" dirty="0"/>
              <a:t>&lt;li&gt; elements like inline (that is, each list item will be displayed on the same line).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9536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2110</TotalTime>
  <Words>2616</Words>
  <Application>Microsoft Office PowerPoint</Application>
  <PresentationFormat>On-screen Show (4:3)</PresentationFormat>
  <Paragraphs>314</Paragraphs>
  <Slides>86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Presentation</vt:lpstr>
      <vt:lpstr>Advanced CSS: Layout</vt:lpstr>
      <vt:lpstr>Objectives</vt:lpstr>
      <vt:lpstr>Normal Flow</vt:lpstr>
      <vt:lpstr>Normal Flow</vt:lpstr>
      <vt:lpstr>Normal Flow</vt:lpstr>
      <vt:lpstr>Normal Flow</vt:lpstr>
      <vt:lpstr>Inline Elements</vt:lpstr>
      <vt:lpstr>Working Together</vt:lpstr>
      <vt:lpstr>Take control</vt:lpstr>
      <vt:lpstr>Positioning Elements</vt:lpstr>
      <vt:lpstr>Positioning Elements</vt:lpstr>
      <vt:lpstr>Positioning</vt:lpstr>
      <vt:lpstr>Relative Positioning</vt:lpstr>
      <vt:lpstr>Relative Positioning</vt:lpstr>
      <vt:lpstr>Absolute Positioning</vt:lpstr>
      <vt:lpstr>Absolute Positioning</vt:lpstr>
      <vt:lpstr>Absolute Positioning</vt:lpstr>
      <vt:lpstr>Absolute Positioning</vt:lpstr>
      <vt:lpstr>Z-Index</vt:lpstr>
      <vt:lpstr>Z-index </vt:lpstr>
      <vt:lpstr>Z-index </vt:lpstr>
      <vt:lpstr>Fixed Position </vt:lpstr>
      <vt:lpstr>Floating elements</vt:lpstr>
      <vt:lpstr>Floating Elements</vt:lpstr>
      <vt:lpstr>Floating Elements</vt:lpstr>
      <vt:lpstr>Floating Elements</vt:lpstr>
      <vt:lpstr>Floating Elements</vt:lpstr>
      <vt:lpstr>Floating within a container </vt:lpstr>
      <vt:lpstr>Floating within a container </vt:lpstr>
      <vt:lpstr>Floating within a container </vt:lpstr>
      <vt:lpstr>Floating Multiple Items side by side</vt:lpstr>
      <vt:lpstr>Floating side by side</vt:lpstr>
      <vt:lpstr>The Clear Property</vt:lpstr>
      <vt:lpstr>Containing Floats</vt:lpstr>
      <vt:lpstr>Containing Floats</vt:lpstr>
      <vt:lpstr>Overlaying and Hiding Elements</vt:lpstr>
      <vt:lpstr>Positioning Context</vt:lpstr>
      <vt:lpstr>Positioning Context</vt:lpstr>
      <vt:lpstr>Hiding elements</vt:lpstr>
      <vt:lpstr>Hiding elements</vt:lpstr>
      <vt:lpstr>Using :hover  to make thumbnails</vt:lpstr>
      <vt:lpstr>Using :hover  to make thumbnails</vt:lpstr>
      <vt:lpstr>Constructing Multicolumn Layouts</vt:lpstr>
      <vt:lpstr>Constructing Multicolumn Layouts</vt:lpstr>
      <vt:lpstr>Using Floats to create Columns</vt:lpstr>
      <vt:lpstr>Using Floats to create Columns</vt:lpstr>
      <vt:lpstr>Using Floats to create Columns</vt:lpstr>
      <vt:lpstr>Using Floats to create Columns</vt:lpstr>
      <vt:lpstr>Using Floats for Columns</vt:lpstr>
      <vt:lpstr>Using Positioning to Create Columns</vt:lpstr>
      <vt:lpstr>Using Positioning to Create Columns</vt:lpstr>
      <vt:lpstr>Positioning discussion</vt:lpstr>
      <vt:lpstr>Positioning discussion</vt:lpstr>
      <vt:lpstr>Positioning discussion</vt:lpstr>
      <vt:lpstr>Positioning Discussion</vt:lpstr>
      <vt:lpstr>Approaches to CSS Layout</vt:lpstr>
      <vt:lpstr>Approaches to CSS Layout</vt:lpstr>
      <vt:lpstr>Approaches to CSS Layout</vt:lpstr>
      <vt:lpstr>Fixed Layout</vt:lpstr>
      <vt:lpstr>Fixed Layout</vt:lpstr>
      <vt:lpstr>Problem with fixed layouts</vt:lpstr>
      <vt:lpstr>Liquid Layout</vt:lpstr>
      <vt:lpstr>Liquid Layout</vt:lpstr>
      <vt:lpstr>Hybrid Layout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Media Queries</vt:lpstr>
      <vt:lpstr>Media Queries</vt:lpstr>
      <vt:lpstr>Media Queries</vt:lpstr>
      <vt:lpstr>Media Queries</vt:lpstr>
      <vt:lpstr>CSS FramEworks</vt:lpstr>
      <vt:lpstr>CSS Frameworks</vt:lpstr>
      <vt:lpstr>Grid Systems</vt:lpstr>
      <vt:lpstr>Grid Systems</vt:lpstr>
      <vt:lpstr>Grid Systems</vt:lpstr>
      <vt:lpstr>Grid Systems</vt:lpstr>
      <vt:lpstr>Example Pure Bootstrap Layouts</vt:lpstr>
      <vt:lpstr>CSS Preprocessors</vt:lpstr>
      <vt:lpstr>CSS Preprocessors</vt:lpstr>
      <vt:lpstr>What you Learned</vt:lpstr>
    </vt:vector>
  </TitlesOfParts>
  <Company>Mount Royal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Kelsey Loanes</cp:lastModifiedBy>
  <cp:revision>370</cp:revision>
  <dcterms:created xsi:type="dcterms:W3CDTF">2012-11-14T17:20:48Z</dcterms:created>
  <dcterms:modified xsi:type="dcterms:W3CDTF">2014-02-19T16:35:11Z</dcterms:modified>
</cp:coreProperties>
</file>